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8" r:id="rId3"/>
    <p:sldId id="260" r:id="rId4"/>
    <p:sldId id="261" r:id="rId5"/>
    <p:sldId id="262" r:id="rId6"/>
    <p:sldId id="263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44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1D8856-69FA-403F-B909-4B31E32637C7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E9DFE6-2DC1-4B02-B8C3-91E5BBE9CF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4271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9DFE6-2DC1-4B02-B8C3-91E5BBE9CFB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9070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9DFE6-2DC1-4B02-B8C3-91E5BBE9CFB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9464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9DFE6-2DC1-4B02-B8C3-91E5BBE9CFB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0827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9DFE6-2DC1-4B02-B8C3-91E5BBE9CFB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5938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9DFE6-2DC1-4B02-B8C3-91E5BBE9CFB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1914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9DFE6-2DC1-4B02-B8C3-91E5BBE9CFB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1788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9DFE6-2DC1-4B02-B8C3-91E5BBE9CFB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40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3862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687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140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8686824" y="6553200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7EEE0370-E8CE-465F-9F30-1845CFA05F8A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8758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12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256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75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055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397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522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519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8888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1762542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solidFill>
                  <a:prstClr val="black"/>
                </a:solidFill>
              </a:rPr>
              <a:t>AVTC Model Based Design Curriculum Development Project</a:t>
            </a:r>
          </a:p>
        </p:txBody>
      </p:sp>
    </p:spTree>
    <p:extLst>
      <p:ext uri="{BB962C8B-B14F-4D97-AF65-F5344CB8AC3E}">
        <p14:creationId xmlns:p14="http://schemas.microsoft.com/office/powerpoint/2010/main" val="929285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533400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solidFill>
                  <a:prstClr val="black"/>
                </a:solidFill>
              </a:rPr>
              <a:t>An Introduction to </a:t>
            </a:r>
          </a:p>
          <a:p>
            <a:pPr algn="ctr"/>
            <a:r>
              <a:rPr lang="en-US" sz="4400" dirty="0">
                <a:solidFill>
                  <a:prstClr val="black"/>
                </a:solidFill>
              </a:rPr>
              <a:t>Modeling an </a:t>
            </a:r>
          </a:p>
          <a:p>
            <a:pPr algn="ctr"/>
            <a:r>
              <a:rPr lang="en-US" sz="4400" dirty="0">
                <a:solidFill>
                  <a:prstClr val="black"/>
                </a:solidFill>
              </a:rPr>
              <a:t>Energy Storage System (ESS)</a:t>
            </a:r>
          </a:p>
        </p:txBody>
      </p:sp>
      <p:sp>
        <p:nvSpPr>
          <p:cNvPr id="3" name="Rectangle 2"/>
          <p:cNvSpPr/>
          <p:nvPr/>
        </p:nvSpPr>
        <p:spPr>
          <a:xfrm>
            <a:off x="990600" y="3581400"/>
            <a:ext cx="7162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solidFill>
                  <a:prstClr val="black"/>
                </a:solidFill>
              </a:rPr>
              <a:t>Lesson </a:t>
            </a:r>
            <a:r>
              <a:rPr lang="en-US" sz="4400" dirty="0" smtClean="0">
                <a:solidFill>
                  <a:prstClr val="black"/>
                </a:solidFill>
              </a:rPr>
              <a:t>2.2</a:t>
            </a:r>
            <a:endParaRPr lang="en-US" sz="4400" dirty="0">
              <a:solidFill>
                <a:prstClr val="black"/>
              </a:solidFill>
            </a:endParaRPr>
          </a:p>
          <a:p>
            <a:pPr algn="ctr"/>
            <a:r>
              <a:rPr lang="en-US" sz="4000" dirty="0" smtClean="0">
                <a:solidFill>
                  <a:prstClr val="black"/>
                </a:solidFill>
              </a:rPr>
              <a:t>Battery Models</a:t>
            </a:r>
            <a:endParaRPr lang="en-US" sz="4000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0" y="5553670"/>
            <a:ext cx="26880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Mohammad </a:t>
            </a:r>
            <a:r>
              <a:rPr lang="en-US" dirty="0" err="1">
                <a:solidFill>
                  <a:prstClr val="black"/>
                </a:solidFill>
              </a:rPr>
              <a:t>Ghanaatpishe</a:t>
            </a:r>
            <a:endParaRPr lang="en-US" dirty="0">
              <a:solidFill>
                <a:prstClr val="black"/>
              </a:solidFill>
            </a:endParaRPr>
          </a:p>
          <a:p>
            <a:r>
              <a:rPr lang="en-US" dirty="0">
                <a:solidFill>
                  <a:prstClr val="black"/>
                </a:solidFill>
              </a:rPr>
              <a:t>Donald Docimo</a:t>
            </a:r>
          </a:p>
          <a:p>
            <a:r>
              <a:rPr lang="en-US" dirty="0" err="1">
                <a:solidFill>
                  <a:prstClr val="black"/>
                </a:solidFill>
              </a:rPr>
              <a:t>Hosam</a:t>
            </a:r>
            <a:r>
              <a:rPr lang="en-US" dirty="0">
                <a:solidFill>
                  <a:prstClr val="black"/>
                </a:solidFill>
              </a:rPr>
              <a:t> Fathy</a:t>
            </a:r>
          </a:p>
        </p:txBody>
      </p:sp>
    </p:spTree>
    <p:extLst>
      <p:ext uri="{BB962C8B-B14F-4D97-AF65-F5344CB8AC3E}">
        <p14:creationId xmlns:p14="http://schemas.microsoft.com/office/powerpoint/2010/main" val="3058278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Battery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two different approaches to build a battery cell model:</a:t>
            </a:r>
            <a:endParaRPr lang="en-US" dirty="0"/>
          </a:p>
          <a:p>
            <a:pPr lvl="1"/>
            <a:r>
              <a:rPr lang="en-US" dirty="0" smtClean="0"/>
              <a:t>Investigate the electrochemistry of the cell, extract the governing equations and solve them to obtain a mathematical model.</a:t>
            </a:r>
            <a:r>
              <a:rPr lang="en-US" baseline="30000" dirty="0" smtClean="0"/>
              <a:t>[1]</a:t>
            </a:r>
            <a:endParaRPr lang="en-US" baseline="30000" dirty="0"/>
          </a:p>
          <a:p>
            <a:pPr lvl="1"/>
            <a:r>
              <a:rPr lang="en-US" dirty="0" smtClean="0"/>
              <a:t>Obtain the EIS plot of the cell and try to find an equivalent electrical circuit whose impedance spectrum matches that of the cell.</a:t>
            </a:r>
            <a:r>
              <a:rPr lang="en-US" baseline="30000" dirty="0" smtClean="0"/>
              <a:t>[1]</a:t>
            </a:r>
            <a:endParaRPr lang="en-US" baseline="30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402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First Principle </a:t>
            </a:r>
            <a:r>
              <a:rPr lang="en-US" dirty="0" smtClean="0"/>
              <a:t>Electrochemical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These models are more difficult to derive and simplify for real-time applications, but they are based on the underlying physics and electrochemistry of the battery</a:t>
            </a:r>
            <a:r>
              <a:rPr lang="en-US" dirty="0" smtClean="0"/>
              <a:t>.</a:t>
            </a:r>
            <a:r>
              <a:rPr lang="en-US" baseline="30000" dirty="0" smtClean="0"/>
              <a:t>[</a:t>
            </a:r>
            <a:r>
              <a:rPr lang="en-US" baseline="30000" dirty="0"/>
              <a:t>2]</a:t>
            </a:r>
            <a:endParaRPr lang="en-US" baseline="30000" dirty="0" smtClean="0"/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962400"/>
            <a:ext cx="3409950" cy="2149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5298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Equivalent Circuit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Equivalent circuit models are easier to obtain and understand, and ideal for real time power management of highly dynamic loads.</a:t>
            </a:r>
          </a:p>
          <a:p>
            <a:r>
              <a:rPr lang="en-US" dirty="0" smtClean="0"/>
              <a:t>A electrical circuit is wanted that its V-I characteristic matches the response of the battery cell. 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4267200"/>
            <a:ext cx="3508850" cy="1600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5021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Equivalent Circuit Models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To obtain an equivalent circuit for a battery, we should take the following steps:</a:t>
            </a:r>
          </a:p>
          <a:p>
            <a:pPr lvl="1"/>
            <a:r>
              <a:rPr lang="en-US" dirty="0" smtClean="0"/>
              <a:t>Study important battery dynamics.</a:t>
            </a:r>
          </a:p>
          <a:p>
            <a:pPr lvl="1"/>
            <a:r>
              <a:rPr lang="en-US" dirty="0" smtClean="0"/>
              <a:t>Learn how each of these dynamics can be modeled with a basic circuit element.</a:t>
            </a:r>
          </a:p>
          <a:p>
            <a:pPr lvl="1"/>
            <a:r>
              <a:rPr lang="en-US" dirty="0" smtClean="0"/>
              <a:t>Combine these individual circuit elements and build the overall cell model.</a:t>
            </a:r>
          </a:p>
          <a:p>
            <a:pPr lvl="1"/>
            <a:r>
              <a:rPr lang="en-US" dirty="0" smtClean="0"/>
              <a:t>Tune impedances of the circuit elements, through simulation or experiment, such that the EIS plot of the circuit best matches that of the actual cell.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841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[</a:t>
            </a:r>
            <a:r>
              <a:rPr lang="en-US" sz="2800" dirty="0" smtClean="0"/>
              <a:t>1]	C</a:t>
            </a:r>
            <a:r>
              <a:rPr lang="en-US" sz="2800" dirty="0"/>
              <a:t>. </a:t>
            </a:r>
            <a:r>
              <a:rPr lang="en-US" sz="2800" dirty="0" err="1"/>
              <a:t>Rahn</a:t>
            </a:r>
            <a:r>
              <a:rPr lang="en-US" sz="2800" dirty="0"/>
              <a:t> and C.Y. </a:t>
            </a:r>
            <a:r>
              <a:rPr lang="en-US" sz="2800" dirty="0" smtClean="0"/>
              <a:t>Wang, “</a:t>
            </a:r>
            <a:r>
              <a:rPr lang="en-US" sz="2800" i="1" dirty="0" smtClean="0"/>
              <a:t>Battery </a:t>
            </a:r>
            <a:r>
              <a:rPr lang="en-US" sz="2800" i="1" dirty="0"/>
              <a:t>Systems </a:t>
            </a:r>
            <a:r>
              <a:rPr lang="en-US" sz="2800" i="1" dirty="0" smtClean="0"/>
              <a:t>Engineering,”</a:t>
            </a:r>
            <a:r>
              <a:rPr lang="en-US" sz="2800" dirty="0" smtClean="0"/>
              <a:t> </a:t>
            </a:r>
            <a:r>
              <a:rPr lang="en-US" sz="2800" dirty="0" err="1" smtClean="0"/>
              <a:t>Chichester</a:t>
            </a:r>
            <a:r>
              <a:rPr lang="en-US" sz="2800" dirty="0"/>
              <a:t>:  </a:t>
            </a:r>
            <a:r>
              <a:rPr lang="en-US" sz="2800" dirty="0" smtClean="0"/>
              <a:t>John </a:t>
            </a:r>
            <a:r>
              <a:rPr lang="en-US" sz="2800" dirty="0"/>
              <a:t>Wiley &amp; </a:t>
            </a:r>
            <a:r>
              <a:rPr lang="en-US" sz="2800" dirty="0" smtClean="0"/>
              <a:t>Sons</a:t>
            </a:r>
            <a:r>
              <a:rPr lang="en-US" sz="2800" dirty="0"/>
              <a:t>, 2013</a:t>
            </a:r>
            <a:r>
              <a:rPr lang="en-US" sz="2800" dirty="0" smtClean="0"/>
              <a:t>.</a:t>
            </a:r>
          </a:p>
          <a:p>
            <a:endParaRPr lang="en-US" sz="2800" dirty="0"/>
          </a:p>
          <a:p>
            <a:r>
              <a:rPr lang="en-US" sz="2800" dirty="0" smtClean="0"/>
              <a:t>[2]	A. </a:t>
            </a:r>
            <a:r>
              <a:rPr lang="en-US" sz="2800" dirty="0" err="1" smtClean="0"/>
              <a:t>Jossen</a:t>
            </a:r>
            <a:r>
              <a:rPr lang="en-US" sz="2800" dirty="0" smtClean="0"/>
              <a:t>, “</a:t>
            </a:r>
            <a:r>
              <a:rPr lang="en-US" sz="2800" dirty="0"/>
              <a:t>Fundamentals of battery </a:t>
            </a:r>
            <a:r>
              <a:rPr lang="en-US" sz="2800" dirty="0" smtClean="0"/>
              <a:t>dynamics,” </a:t>
            </a:r>
            <a:r>
              <a:rPr lang="en-US" sz="2800" i="1" dirty="0" smtClean="0"/>
              <a:t>Journal of Power Sources</a:t>
            </a:r>
            <a:r>
              <a:rPr lang="en-US" sz="2800" dirty="0" smtClean="0"/>
              <a:t> 154, pp. 530-538, 2006.</a:t>
            </a:r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37949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255</Words>
  <Application>Microsoft Office PowerPoint</Application>
  <PresentationFormat>On-screen Show (4:3)</PresentationFormat>
  <Paragraphs>35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1_Office Theme</vt:lpstr>
      <vt:lpstr>PowerPoint Presentation</vt:lpstr>
      <vt:lpstr>PowerPoint Presentation</vt:lpstr>
      <vt:lpstr>Battery Models</vt:lpstr>
      <vt:lpstr>First Principle Electrochemical Models</vt:lpstr>
      <vt:lpstr>Equivalent Circuit Models</vt:lpstr>
      <vt:lpstr>Equivalent Circuit Models</vt:lpstr>
      <vt:lpstr>References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Mohammed</dc:creator>
  <cp:lastModifiedBy>Beth Bezaire</cp:lastModifiedBy>
  <cp:revision>9</cp:revision>
  <dcterms:created xsi:type="dcterms:W3CDTF">2013-04-01T13:56:23Z</dcterms:created>
  <dcterms:modified xsi:type="dcterms:W3CDTF">2014-08-28T22:51:11Z</dcterms:modified>
</cp:coreProperties>
</file>